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7"/>
  </p:notesMasterIdLst>
  <p:handoutMasterIdLst>
    <p:handoutMasterId r:id="rId28"/>
  </p:handoutMasterIdLst>
  <p:sldIdLst>
    <p:sldId id="308" r:id="rId2"/>
    <p:sldId id="403" r:id="rId3"/>
    <p:sldId id="399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5" r:id="rId13"/>
    <p:sldId id="416" r:id="rId14"/>
    <p:sldId id="418" r:id="rId15"/>
    <p:sldId id="417" r:id="rId16"/>
    <p:sldId id="419" r:id="rId17"/>
    <p:sldId id="420" r:id="rId18"/>
    <p:sldId id="422" r:id="rId19"/>
    <p:sldId id="421" r:id="rId20"/>
    <p:sldId id="424" r:id="rId21"/>
    <p:sldId id="423" r:id="rId22"/>
    <p:sldId id="425" r:id="rId23"/>
    <p:sldId id="426" r:id="rId24"/>
    <p:sldId id="427" r:id="rId25"/>
    <p:sldId id="316" r:id="rId2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34">
          <p15:clr>
            <a:srgbClr val="A4A3A4"/>
          </p15:clr>
        </p15:guide>
        <p15:guide id="4" pos="2161">
          <p15:clr>
            <a:srgbClr val="A4A3A4"/>
          </p15:clr>
        </p15:guide>
        <p15:guide id="5" orient="horz" pos="3121">
          <p15:clr>
            <a:srgbClr val="A4A3A4"/>
          </p15:clr>
        </p15:guide>
        <p15:guide id="6" orient="horz" pos="3128">
          <p15:clr>
            <a:srgbClr val="A4A3A4"/>
          </p15:clr>
        </p15:guide>
        <p15:guide id="7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EAEAEA"/>
    <a:srgbClr val="0066FF"/>
    <a:srgbClr val="FFFFCC"/>
    <a:srgbClr val="FF3300"/>
    <a:srgbClr val="FFCCCC"/>
    <a:srgbClr val="A50021"/>
    <a:srgbClr val="8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85961" autoAdjust="0"/>
  </p:normalViewPr>
  <p:slideViewPr>
    <p:cSldViewPr>
      <p:cViewPr varScale="1">
        <p:scale>
          <a:sx n="100" d="100"/>
          <a:sy n="100" d="100"/>
        </p:scale>
        <p:origin x="194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67" y="-77"/>
      </p:cViewPr>
      <p:guideLst>
        <p:guide orient="horz" pos="3127"/>
        <p:guide pos="2142"/>
        <p:guide orient="horz" pos="3134"/>
        <p:guide pos="2161"/>
        <p:guide orient="horz" pos="3121"/>
        <p:guide orient="horz" pos="312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PrikinAV\Desktop\&#1050;&#1086;&#1085;&#1090;&#1088;&#1086;&#1083;&#1100;&#1085;%20&#1087;&#1086;&#1082;&#1072;&#1079;&#1072;&#1090;&#1077;&#1083;&#1080;%20&#1056;&#1086;&#1089;&#1079;&#1076;&#1088;&#1072;&#1074;&#1085;&#1072;&#1076;&#1079;&#1086;&#1088;\2015\1%20&#1087;&#1086;&#1083;&#1091;&#1075;%202015\&#1086;&#1090;&#1095;&#1077;&#1090;%206%20&#1084;&#1077;&#1089;%202015%20&#1076;&#1080;&#1072;&#1075;&#1088;&#1072;&#1084;&#1084;&#1099;\&#1044;&#1080;&#1072;&#1075;&#1088;&#1072;&#1084;&#1084;&#1099;%206%20&#1084;&#1077;&#1089;%202015%20-%20&#1082;&#1086;&#1087;&#1080;&#1103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91426071741034"/>
          <c:y val="3.3469679926372842E-3"/>
          <c:w val="0.47641907261592303"/>
          <c:h val="0.75292906568497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Лист4!$C$62</c:f>
              <c:strCache>
                <c:ptCount val="1"/>
                <c:pt idx="0">
                  <c:v>6 мес. 2014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Лист4!$B$63:$B$70</c:f>
              <c:strCache>
                <c:ptCount val="8"/>
                <c:pt idx="0">
                  <c:v>Несоблюдение врачебной тайны</c:v>
                </c:pt>
                <c:pt idx="1">
                  <c:v>Нарушение права на выбор врача и медицинской организации</c:v>
                </c:pt>
                <c:pt idx="2">
                  <c:v>Непредоставление информации о факторах, влияющих на здоровье</c:v>
                </c:pt>
                <c:pt idx="3">
                  <c:v>Непредоставление  информации о состоянии здоровья</c:v>
                </c:pt>
                <c:pt idx="4">
                  <c:v>Отказ в оказании медицинской помощи</c:v>
                </c:pt>
                <c:pt idx="5">
                  <c:v>Нарушения при оказании мед помощи в рамках программы гос гарантий её бесплатного оказания</c:v>
                </c:pt>
                <c:pt idx="6">
                  <c:v>Медицинское вмешательство без получения добровольного информированного согласия</c:v>
                </c:pt>
                <c:pt idx="7">
                  <c:v>Низкая доступность и качество медицинской помощи</c:v>
                </c:pt>
              </c:strCache>
            </c:strRef>
          </c:cat>
          <c:val>
            <c:numRef>
              <c:f>Лист4!$C$63:$C$70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11</c:v>
                </c:pt>
                <c:pt idx="3">
                  <c:v>19</c:v>
                </c:pt>
                <c:pt idx="4">
                  <c:v>82</c:v>
                </c:pt>
                <c:pt idx="5">
                  <c:v>104</c:v>
                </c:pt>
                <c:pt idx="6">
                  <c:v>299</c:v>
                </c:pt>
                <c:pt idx="7">
                  <c:v>519</c:v>
                </c:pt>
              </c:numCache>
            </c:numRef>
          </c:val>
        </c:ser>
        <c:ser>
          <c:idx val="1"/>
          <c:order val="1"/>
          <c:tx>
            <c:strRef>
              <c:f>Лист4!$D$62</c:f>
              <c:strCache>
                <c:ptCount val="1"/>
                <c:pt idx="0">
                  <c:v>6 мес. 2015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Лист4!$B$63:$B$70</c:f>
              <c:strCache>
                <c:ptCount val="8"/>
                <c:pt idx="0">
                  <c:v>Несоблюдение врачебной тайны</c:v>
                </c:pt>
                <c:pt idx="1">
                  <c:v>Нарушение права на выбор врача и медицинской организации</c:v>
                </c:pt>
                <c:pt idx="2">
                  <c:v>Непредоставление информации о факторах, влияющих на здоровье</c:v>
                </c:pt>
                <c:pt idx="3">
                  <c:v>Непредоставление  информации о состоянии здоровья</c:v>
                </c:pt>
                <c:pt idx="4">
                  <c:v>Отказ в оказании медицинской помощи</c:v>
                </c:pt>
                <c:pt idx="5">
                  <c:v>Нарушения при оказании мед помощи в рамках программы гос гарантий её бесплатного оказания</c:v>
                </c:pt>
                <c:pt idx="6">
                  <c:v>Медицинское вмешательство без получения добровольного информированного согласия</c:v>
                </c:pt>
                <c:pt idx="7">
                  <c:v>Низкая доступность и качество медицинской помощи</c:v>
                </c:pt>
              </c:strCache>
            </c:strRef>
          </c:cat>
          <c:val>
            <c:numRef>
              <c:f>Лист4!$D$63:$D$70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11</c:v>
                </c:pt>
                <c:pt idx="3">
                  <c:v>9</c:v>
                </c:pt>
                <c:pt idx="4">
                  <c:v>167</c:v>
                </c:pt>
                <c:pt idx="5">
                  <c:v>144</c:v>
                </c:pt>
                <c:pt idx="6">
                  <c:v>304</c:v>
                </c:pt>
                <c:pt idx="7">
                  <c:v>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9602920"/>
        <c:axId val="229603312"/>
      </c:barChart>
      <c:catAx>
        <c:axId val="229602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603312"/>
        <c:crosses val="autoZero"/>
        <c:auto val="1"/>
        <c:lblAlgn val="ctr"/>
        <c:lblOffset val="100"/>
        <c:noMultiLvlLbl val="0"/>
      </c:catAx>
      <c:valAx>
        <c:axId val="22960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60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6 мес. 2015 г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Лист1!$B$5:$B$8</c:f>
              <c:strCache>
                <c:ptCount val="4"/>
                <c:pt idx="0">
                  <c:v>Частные медицинские организации</c:v>
                </c:pt>
                <c:pt idx="1">
                  <c:v>Муниципальные медицинские организации</c:v>
                </c:pt>
                <c:pt idx="2">
                  <c:v>Государственные медицинские организации </c:v>
                </c:pt>
                <c:pt idx="3">
                  <c:v>Федеральные медицинские организации </c:v>
                </c:pt>
              </c:strCache>
            </c:strRef>
          </c:cat>
          <c:val>
            <c:numRef>
              <c:f>Лист1!$C$5:$C$8</c:f>
              <c:numCache>
                <c:formatCode>General</c:formatCode>
                <c:ptCount val="4"/>
                <c:pt idx="0" formatCode="#,##0">
                  <c:v>1608</c:v>
                </c:pt>
                <c:pt idx="1">
                  <c:v>270</c:v>
                </c:pt>
                <c:pt idx="2" formatCode="#,##0">
                  <c:v>2609</c:v>
                </c:pt>
                <c:pt idx="3">
                  <c:v>704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6 мес. 2014 г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Лист1!$B$5:$B$8</c:f>
              <c:strCache>
                <c:ptCount val="4"/>
                <c:pt idx="0">
                  <c:v>Частные медицинские организации</c:v>
                </c:pt>
                <c:pt idx="1">
                  <c:v>Муниципальные медицинские организации</c:v>
                </c:pt>
                <c:pt idx="2">
                  <c:v>Государственные медицинские организации </c:v>
                </c:pt>
                <c:pt idx="3">
                  <c:v>Федеральные медицинские организации </c:v>
                </c:pt>
              </c:strCache>
            </c:strRef>
          </c:cat>
          <c:val>
            <c:numRef>
              <c:f>Лист1!$D$5:$D$8</c:f>
              <c:numCache>
                <c:formatCode>General</c:formatCode>
                <c:ptCount val="4"/>
                <c:pt idx="0" formatCode="#,##0">
                  <c:v>756</c:v>
                </c:pt>
                <c:pt idx="1">
                  <c:v>170</c:v>
                </c:pt>
                <c:pt idx="2">
                  <c:v>1332</c:v>
                </c:pt>
                <c:pt idx="3">
                  <c:v>306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29604096"/>
        <c:axId val="229604488"/>
      </c:barChart>
      <c:catAx>
        <c:axId val="229604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604488"/>
        <c:crosses val="autoZero"/>
        <c:auto val="1"/>
        <c:lblAlgn val="ctr"/>
        <c:lblOffset val="100"/>
        <c:noMultiLvlLbl val="0"/>
      </c:catAx>
      <c:valAx>
        <c:axId val="2296044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60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10" baseline="0" dirty="0">
                <a:solidFill>
                  <a:schemeClr val="tx1"/>
                </a:solidFill>
              </a:rPr>
              <a:t>6 мес. 2015 года</a:t>
            </a:r>
          </a:p>
        </c:rich>
      </c:tx>
      <c:layout>
        <c:manualLayout>
          <c:xMode val="edge"/>
          <c:yMode val="edge"/>
          <c:x val="0.62865873743504674"/>
          <c:y val="7.9001828578473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6199537198524259"/>
          <c:y val="5.5424561312233368E-2"/>
          <c:w val="0.34036808082544007"/>
          <c:h val="0.79296572694830403"/>
        </c:manualLayout>
      </c:layout>
      <c:pieChart>
        <c:varyColors val="1"/>
        <c:ser>
          <c:idx val="0"/>
          <c:order val="0"/>
          <c:tx>
            <c:strRef>
              <c:f>Лист4!$C$8</c:f>
              <c:strCache>
                <c:ptCount val="1"/>
                <c:pt idx="0">
                  <c:v>6 мес. 2015 года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fld id="{5E666ADC-4F78-43E2-8DBA-8E7329A2EDDC}" type="CATEGORYNAME">
                      <a:rPr lang="ru-RU" sz="1500" baseline="0">
                        <a:solidFill>
                          <a:srgbClr val="002060"/>
                        </a:solidFill>
                      </a:rPr>
                      <a:pPr/>
                      <a:t>[ИМЯ КАТЕГОРИИ]</a:t>
                    </a:fld>
                    <a:r>
                      <a:rPr lang="ru-RU" sz="1500" baseline="0" dirty="0">
                        <a:solidFill>
                          <a:srgbClr val="002060"/>
                        </a:solidFill>
                      </a:rPr>
                      <a:t>
</a:t>
                    </a:r>
                    <a:fld id="{A1F9308B-D5FE-4EF3-999C-E0DBA2DAF190}" type="VALUE">
                      <a:rPr lang="ru-RU" sz="1500" baseline="0">
                        <a:solidFill>
                          <a:srgbClr val="002060"/>
                        </a:solidFill>
                      </a:rPr>
                      <a:pPr/>
                      <a:t>[ЗНАЧЕНИЕ]</a:t>
                    </a:fld>
                    <a:r>
                      <a:rPr lang="ru-RU" sz="1500" baseline="0" dirty="0">
                        <a:solidFill>
                          <a:srgbClr val="002060"/>
                        </a:solidFill>
                      </a:rPr>
                      <a:t>
</a:t>
                    </a:r>
                    <a:r>
                      <a:rPr lang="ru-RU" sz="1500" baseline="0" dirty="0" smtClean="0">
                        <a:solidFill>
                          <a:srgbClr val="002060"/>
                        </a:solidFill>
                      </a:rPr>
                      <a:t>25,0%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684A162-01F2-4BC9-AEAA-680C07E7831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03ACA68-8FE9-4145-A866-56436681D224}" type="VALUE">
                      <a:rPr lang="ru-RU" baseline="0" smtClean="0"/>
                      <a:pPr/>
                      <a:t>[ЗНАЧЕНИЕ]</a:t>
                    </a:fld>
                    <a:endParaRPr lang="ru-RU" baseline="0" dirty="0" smtClean="0"/>
                  </a:p>
                  <a:p>
                    <a:r>
                      <a:rPr lang="ru-RU" baseline="0" dirty="0" smtClean="0"/>
                      <a:t>2,4%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6203408846241713E-2"/>
                  <c:y val="3.5909922081124191E-3"/>
                </c:manualLayout>
              </c:layout>
              <c:tx>
                <c:rich>
                  <a:bodyPr/>
                  <a:lstStyle/>
                  <a:p>
                    <a:fld id="{2FD5D534-FDF9-4077-8477-665862A62CD4}" type="CATEGORYNAME">
                      <a:rPr lang="ru-RU" sz="1500" baseline="0">
                        <a:solidFill>
                          <a:srgbClr val="002060"/>
                        </a:solidFill>
                      </a:rPr>
                      <a:pPr/>
                      <a:t>[ИМЯ КАТЕГОРИИ]</a:t>
                    </a:fld>
                    <a:r>
                      <a:rPr lang="ru-RU" sz="1500" baseline="0" dirty="0">
                        <a:solidFill>
                          <a:srgbClr val="002060"/>
                        </a:solidFill>
                      </a:rPr>
                      <a:t>
</a:t>
                    </a:r>
                    <a:fld id="{434E9690-8EAC-4144-A017-5EE5D44E4EBC}" type="VALUE">
                      <a:rPr lang="ru-RU" sz="1500" baseline="0">
                        <a:solidFill>
                          <a:srgbClr val="002060"/>
                        </a:solidFill>
                      </a:rPr>
                      <a:pPr/>
                      <a:t>[ЗНАЧЕНИЕ]</a:t>
                    </a:fld>
                    <a:r>
                      <a:rPr lang="ru-RU" sz="1500" baseline="0" dirty="0">
                        <a:solidFill>
                          <a:srgbClr val="002060"/>
                        </a:solidFill>
                      </a:rPr>
                      <a:t>
</a:t>
                    </a:r>
                    <a:r>
                      <a:rPr lang="ru-RU" sz="1500" baseline="0" dirty="0" smtClean="0">
                        <a:solidFill>
                          <a:srgbClr val="002060"/>
                        </a:solidFill>
                      </a:rPr>
                      <a:t>12,4%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Лист4!$B$9:$B$11</c:f>
              <c:strCache>
                <c:ptCount val="3"/>
                <c:pt idx="0">
                  <c:v>Нарушение стандартов оснащения</c:v>
                </c:pt>
                <c:pt idx="1">
                  <c:v>Несоблюдение штатных нормативов</c:v>
                </c:pt>
                <c:pt idx="2">
                  <c:v>Нарушение требований к деятельности медицинской организации</c:v>
                </c:pt>
              </c:strCache>
            </c:strRef>
          </c:cat>
          <c:val>
            <c:numRef>
              <c:f>Лист4!$C$9:$C$11</c:f>
              <c:numCache>
                <c:formatCode>General</c:formatCode>
                <c:ptCount val="3"/>
                <c:pt idx="0">
                  <c:v>1448</c:v>
                </c:pt>
                <c:pt idx="1">
                  <c:v>139</c:v>
                </c:pt>
                <c:pt idx="2">
                  <c:v>720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9689413823272"/>
          <c:y val="5.0925925925925923E-2"/>
          <c:w val="0.6882836724684378"/>
          <c:h val="0.683468290786113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Лист4!$D$2</c:f>
              <c:strCache>
                <c:ptCount val="1"/>
                <c:pt idx="0">
                  <c:v>6 мес. 2014 года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Лист4!$B$3:$B$5</c:f>
              <c:strCache>
                <c:ptCount val="3"/>
                <c:pt idx="0">
                  <c:v>Нарушение стандартов оснащения</c:v>
                </c:pt>
                <c:pt idx="1">
                  <c:v>Несоблюдение штатных нормативов</c:v>
                </c:pt>
                <c:pt idx="2">
                  <c:v>Нарушение требований к деятельности медицинской организации</c:v>
                </c:pt>
              </c:strCache>
            </c:strRef>
          </c:cat>
          <c:val>
            <c:numRef>
              <c:f>Лист4!$D$3:$D$5</c:f>
              <c:numCache>
                <c:formatCode>General</c:formatCode>
                <c:ptCount val="3"/>
                <c:pt idx="0">
                  <c:v>518</c:v>
                </c:pt>
                <c:pt idx="1">
                  <c:v>149</c:v>
                </c:pt>
                <c:pt idx="2">
                  <c:v>247</c:v>
                </c:pt>
              </c:numCache>
            </c:numRef>
          </c:val>
        </c:ser>
        <c:ser>
          <c:idx val="1"/>
          <c:order val="1"/>
          <c:tx>
            <c:strRef>
              <c:f>Лист4!$E$2</c:f>
              <c:strCache>
                <c:ptCount val="1"/>
                <c:pt idx="0">
                  <c:v>6 мес. 2015 года</c:v>
                </c:pt>
              </c:strCache>
            </c:strRef>
          </c:tx>
          <c:spPr>
            <a:solidFill>
              <a:schemeClr val="accent2">
                <a:lumMod val="75000"/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Лист4!$B$3:$B$5</c:f>
              <c:strCache>
                <c:ptCount val="3"/>
                <c:pt idx="0">
                  <c:v>Нарушение стандартов оснащения</c:v>
                </c:pt>
                <c:pt idx="1">
                  <c:v>Несоблюдение штатных нормативов</c:v>
                </c:pt>
                <c:pt idx="2">
                  <c:v>Нарушение требований к деятельности медицинской организации</c:v>
                </c:pt>
              </c:strCache>
            </c:strRef>
          </c:cat>
          <c:val>
            <c:numRef>
              <c:f>Лист4!$E$3:$E$5</c:f>
              <c:numCache>
                <c:formatCode>General</c:formatCode>
                <c:ptCount val="3"/>
                <c:pt idx="0">
                  <c:v>1448</c:v>
                </c:pt>
                <c:pt idx="1">
                  <c:v>139</c:v>
                </c:pt>
                <c:pt idx="2">
                  <c:v>720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90593016"/>
        <c:axId val="290593408"/>
        <c:axId val="0"/>
      </c:bar3DChart>
      <c:catAx>
        <c:axId val="290593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593408"/>
        <c:crosses val="autoZero"/>
        <c:auto val="1"/>
        <c:lblAlgn val="ctr"/>
        <c:lblOffset val="100"/>
        <c:noMultiLvlLbl val="0"/>
      </c:catAx>
      <c:valAx>
        <c:axId val="29059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0593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Лист2!$B$4:$B$16</c:f>
              <c:strCache>
                <c:ptCount val="13"/>
                <c:pt idx="0">
                  <c:v>Акушерство и гинекология</c:v>
                </c:pt>
                <c:pt idx="1">
                  <c:v>Помощь лицам, отбывающим наказание в местах лишения свободы и заключенным под стражу</c:v>
                </c:pt>
                <c:pt idx="2">
                  <c:v>Кардиология</c:v>
                </c:pt>
                <c:pt idx="3">
                  <c:v>Неврология в том числе ОНМК</c:v>
                </c:pt>
                <c:pt idx="4">
                  <c:v>Оториноларингология</c:v>
                </c:pt>
                <c:pt idx="5">
                  <c:v>Офтальмология</c:v>
                </c:pt>
                <c:pt idx="6">
                  <c:v>Педиатрия</c:v>
                </c:pt>
                <c:pt idx="7">
                  <c:v>Терапия</c:v>
                </c:pt>
                <c:pt idx="8">
                  <c:v>Косметология</c:v>
                </c:pt>
                <c:pt idx="9">
                  <c:v>Туберкулез</c:v>
                </c:pt>
                <c:pt idx="10">
                  <c:v>Скорая медицинская помощь</c:v>
                </c:pt>
                <c:pt idx="11">
                  <c:v>Стоматология взрослого населения</c:v>
                </c:pt>
                <c:pt idx="12">
                  <c:v>Хирургия</c:v>
                </c:pt>
              </c:strCache>
            </c:strRef>
          </c:cat>
          <c:val>
            <c:numRef>
              <c:f>Лист2!$C$4:$C$16</c:f>
              <c:numCache>
                <c:formatCode>General</c:formatCode>
                <c:ptCount val="13"/>
                <c:pt idx="0">
                  <c:v>172</c:v>
                </c:pt>
                <c:pt idx="1">
                  <c:v>73</c:v>
                </c:pt>
                <c:pt idx="2">
                  <c:v>81</c:v>
                </c:pt>
                <c:pt idx="3">
                  <c:v>136</c:v>
                </c:pt>
                <c:pt idx="4">
                  <c:v>86</c:v>
                </c:pt>
                <c:pt idx="5">
                  <c:v>66</c:v>
                </c:pt>
                <c:pt idx="6">
                  <c:v>82</c:v>
                </c:pt>
                <c:pt idx="7">
                  <c:v>210</c:v>
                </c:pt>
                <c:pt idx="8">
                  <c:v>54</c:v>
                </c:pt>
                <c:pt idx="9">
                  <c:v>87</c:v>
                </c:pt>
                <c:pt idx="10">
                  <c:v>102</c:v>
                </c:pt>
                <c:pt idx="11">
                  <c:v>141</c:v>
                </c:pt>
                <c:pt idx="12">
                  <c:v>172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0594192"/>
        <c:axId val="290594584"/>
      </c:barChart>
      <c:catAx>
        <c:axId val="290594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cap="none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594584"/>
        <c:crosses val="autoZero"/>
        <c:auto val="1"/>
        <c:lblAlgn val="ctr"/>
        <c:lblOffset val="100"/>
        <c:noMultiLvlLbl val="0"/>
      </c:catAx>
      <c:valAx>
        <c:axId val="2905945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59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Лист4!$C$47</c:f>
              <c:strCache>
                <c:ptCount val="1"/>
                <c:pt idx="0">
                  <c:v>6 мес. 2014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Лист4!$B$48:$B$53</c:f>
              <c:strCache>
                <c:ptCount val="6"/>
                <c:pt idx="0">
                  <c:v>По причине отсутствия диагностических методик</c:v>
                </c:pt>
                <c:pt idx="1">
                  <c:v>Нарушения в части обоснованности и полноты назначения лекарственных препаратов, имплантируемых в организм человека медицинских изделий, компонентов крови, лечебного питания, включая специализированные продукты лечебного питания</c:v>
                </c:pt>
                <c:pt idx="2">
                  <c:v>Необоснованного невыполнения медицинских услуг с усредненной частотой предоставления  единица </c:v>
                </c:pt>
                <c:pt idx="3">
                  <c:v>Необоснованного назначения медицинских услуг, имеющих усредненную частоту предоставления менее единицы </c:v>
                </c:pt>
                <c:pt idx="4">
                  <c:v>По причине отсутствия лечебных методик </c:v>
                </c:pt>
                <c:pt idx="5">
                  <c:v>По причине отсутствия лекарственных препаратов</c:v>
                </c:pt>
              </c:strCache>
            </c:strRef>
          </c:cat>
          <c:val>
            <c:numRef>
              <c:f>Лист4!$C$48:$C$53</c:f>
              <c:numCache>
                <c:formatCode>General</c:formatCode>
                <c:ptCount val="6"/>
                <c:pt idx="0">
                  <c:v>102</c:v>
                </c:pt>
                <c:pt idx="1">
                  <c:v>99</c:v>
                </c:pt>
                <c:pt idx="2">
                  <c:v>362</c:v>
                </c:pt>
                <c:pt idx="3">
                  <c:v>78</c:v>
                </c:pt>
                <c:pt idx="4">
                  <c:v>19</c:v>
                </c:pt>
                <c:pt idx="5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Лист4!$D$47</c:f>
              <c:strCache>
                <c:ptCount val="1"/>
                <c:pt idx="0">
                  <c:v>6 мес. 2015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Лист4!$B$48:$B$53</c:f>
              <c:strCache>
                <c:ptCount val="6"/>
                <c:pt idx="0">
                  <c:v>По причине отсутствия диагностических методик</c:v>
                </c:pt>
                <c:pt idx="1">
                  <c:v>Нарушения в части обоснованности и полноты назначения лекарственных препаратов, имплантируемых в организм человека медицинских изделий, компонентов крови, лечебного питания, включая специализированные продукты лечебного питания</c:v>
                </c:pt>
                <c:pt idx="2">
                  <c:v>Необоснованного невыполнения медицинских услуг с усредненной частотой предоставления  единица </c:v>
                </c:pt>
                <c:pt idx="3">
                  <c:v>Необоснованного назначения медицинских услуг, имеющих усредненную частоту предоставления менее единицы </c:v>
                </c:pt>
                <c:pt idx="4">
                  <c:v>По причине отсутствия лечебных методик </c:v>
                </c:pt>
                <c:pt idx="5">
                  <c:v>По причине отсутствия лекарственных препаратов</c:v>
                </c:pt>
              </c:strCache>
            </c:strRef>
          </c:cat>
          <c:val>
            <c:numRef>
              <c:f>Лист4!$D$48:$D$53</c:f>
              <c:numCache>
                <c:formatCode>General</c:formatCode>
                <c:ptCount val="6"/>
                <c:pt idx="0">
                  <c:v>113</c:v>
                </c:pt>
                <c:pt idx="1">
                  <c:v>48</c:v>
                </c:pt>
                <c:pt idx="2">
                  <c:v>308</c:v>
                </c:pt>
                <c:pt idx="3">
                  <c:v>67</c:v>
                </c:pt>
                <c:pt idx="4">
                  <c:v>29</c:v>
                </c:pt>
                <c:pt idx="5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0595368"/>
        <c:axId val="290595760"/>
      </c:barChart>
      <c:catAx>
        <c:axId val="290595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595760"/>
        <c:crosses val="autoZero"/>
        <c:auto val="1"/>
        <c:lblAlgn val="ctr"/>
        <c:lblOffset val="100"/>
        <c:noMultiLvlLbl val="0"/>
      </c:catAx>
      <c:valAx>
        <c:axId val="29059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059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20498320798931"/>
          <c:y val="0.22850738024672707"/>
          <c:w val="0.7680384022269191"/>
          <c:h val="0.68192346855671837"/>
        </c:manualLayout>
      </c:layout>
      <c:pie3DChart>
        <c:varyColors val="1"/>
        <c:ser>
          <c:idx val="0"/>
          <c:order val="0"/>
          <c:tx>
            <c:strRef>
              <c:f>Лист4!$C$101</c:f>
              <c:strCache>
                <c:ptCount val="1"/>
                <c:pt idx="0">
                  <c:v>6 мес. 2015 года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2224184321448884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543358977249673"/>
                  <c:y val="-8.66738796320477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446602753593773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345105928693283E-2"/>
                  <c:y val="-8.66738796320477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Лист4!$B$102:$B$105</c:f>
              <c:strCache>
                <c:ptCount val="4"/>
                <c:pt idx="0">
                  <c:v>Несоблюдение установленного порядка проведения внутреннего КК и БМД</c:v>
                </c:pt>
                <c:pt idx="1">
                  <c:v>Несоблюдение порядка оформления результатов внутреннего КК и БМД</c:v>
                </c:pt>
                <c:pt idx="2">
                  <c:v>Необоснованность мер, принятых по результатам проведения внутреннего КК и БМД</c:v>
                </c:pt>
                <c:pt idx="3">
                  <c:v>нарушения в работе врачебных комиссий</c:v>
                </c:pt>
              </c:strCache>
            </c:strRef>
          </c:cat>
          <c:val>
            <c:numRef>
              <c:f>Лист4!$C$102:$C$105</c:f>
              <c:numCache>
                <c:formatCode>General</c:formatCode>
                <c:ptCount val="4"/>
                <c:pt idx="0">
                  <c:v>302</c:v>
                </c:pt>
                <c:pt idx="1">
                  <c:v>227</c:v>
                </c:pt>
                <c:pt idx="2">
                  <c:v>50</c:v>
                </c:pt>
                <c:pt idx="3">
                  <c:v>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0" tIns="45440" rIns="90880" bIns="4544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5"/>
            <a:ext cx="5438140" cy="4468178"/>
          </a:xfrm>
          <a:prstGeom prst="rect">
            <a:avLst/>
          </a:prstGeom>
        </p:spPr>
        <p:txBody>
          <a:bodyPr vert="horz" lIns="90880" tIns="45440" rIns="90880" bIns="4544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705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705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542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313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781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618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941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430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403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889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056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027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41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767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24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438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582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7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88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34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27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C3DF-3B33-444D-8612-51A3F7B4A85E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81E0-CA62-4067-928A-B2BB222D83D8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D182-0693-4E50-9164-CBF534846A69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5252-3B92-4717-906F-0970D137EFBA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D3E5-8B98-4B4B-A9AD-109DCB1B8307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5FE3-762D-437A-BBA2-85F0D3CB3346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0112-7773-4C9E-ACA3-DBF8D2163698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3AB8-38D2-467C-8F33-F4B08AF4F9F9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9B3-C220-45AF-A3AE-3D3BE13529AC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49F4-21B7-468E-8E84-10B958501483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679-04EA-4B58-8F2E-96D15C35C9F5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FF08A9-E067-4DCD-A729-6D34456EF178}" type="datetime1">
              <a:rPr lang="ru-RU" smtClean="0"/>
              <a:t>29.09.2015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flipH="1">
            <a:off x="0" y="116632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5496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46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Изображение 6" descr="logo_fs_rzn.jpe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560" cy="952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23528" y="260648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здравоохранения</a:t>
            </a: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418978" y="5661248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организации государственного контроля качества оказания медицинской помощи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А.Н. Шаронов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016" y="1340768"/>
            <a:ext cx="91450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Коллегия 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службы по надзору в сфере здравоохранения на тему:  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«Совершенствование государственного контроля качества и 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 медицинской деятельности» </a:t>
            </a:r>
            <a:endParaRPr lang="ru-RU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сентября 2015 года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 при выявлении нарушений порядков оказания медицинской помощи и стандартов медицинской помощи в 1-м полугодии 2014 и 2015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05355"/>
              </p:ext>
            </p:extLst>
          </p:nvPr>
        </p:nvGraphicFramePr>
        <p:xfrm>
          <a:off x="251521" y="1556789"/>
          <a:ext cx="8640960" cy="4896546"/>
        </p:xfrm>
        <a:graphic>
          <a:graphicData uri="http://schemas.openxmlformats.org/drawingml/2006/table">
            <a:tbl>
              <a:tblPr/>
              <a:tblGrid>
                <a:gridCol w="4464495"/>
                <a:gridCol w="1368152"/>
                <a:gridCol w="1368152"/>
                <a:gridCol w="1440161"/>
              </a:tblGrid>
              <a:tr h="1224135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Принятые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меры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предписаний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+21,4%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Составлено протоколов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+1,5 раза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5">
                <a:tc>
                  <a:txBody>
                    <a:bodyPr/>
                    <a:lstStyle/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направлена в: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прокуратуры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+1,7 раза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правоохранительные органы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+3,0 раза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 субъекта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+2,1 раза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организации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осуществления медицинскими организациями внутреннего контроля качества и безопасности медицинской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1-м полугодии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года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281" y="1268760"/>
            <a:ext cx="8311394" cy="12241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2033 проверки.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687 проверках выявлено 985 нарушений.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687 предписаний. Составлен 71 протокол.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186418"/>
              </p:ext>
            </p:extLst>
          </p:nvPr>
        </p:nvGraphicFramePr>
        <p:xfrm>
          <a:off x="391282" y="2492896"/>
          <a:ext cx="8311393" cy="439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9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обращений граждан с жалобами на нарушение их прав в сфере охраны здоровья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1-м полугодии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и 2015 годов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10633"/>
              </p:ext>
            </p:extLst>
          </p:nvPr>
        </p:nvGraphicFramePr>
        <p:xfrm>
          <a:off x="251520" y="1126083"/>
          <a:ext cx="8640959" cy="5731919"/>
        </p:xfrm>
        <a:graphic>
          <a:graphicData uri="http://schemas.openxmlformats.org/drawingml/2006/table">
            <a:tbl>
              <a:tblPr/>
              <a:tblGrid>
                <a:gridCol w="4621198"/>
                <a:gridCol w="1339321"/>
                <a:gridCol w="1340220"/>
                <a:gridCol w="1340220"/>
              </a:tblGrid>
              <a:tr h="219194">
                <a:tc rowSpan="2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 е м а т и к 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обращений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 в оказании медицинской помощи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-40,6%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Непредоставление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гарантированного объема медицинской помощи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-42,9%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доступность и качество медицинской помощи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+42,7%</a:t>
                      </a: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права на оказание медицинской помощи лицам, отбывающим наказание в виде ограничения свободы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права выбора врача и медицинской организации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 в предоставлении информации о состоянии здоровья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-37,5%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Непредоставление информации о факторах, влияющих на здоровье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-2,0 раза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права на приоритетную охрану здоровья детей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-2,1 раза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Медицинское вмешательство без получения добровольного информированного согласия гражданина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-2,6 раза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Несоблюдение врачебной тайны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-20,0%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 е г 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-24,4%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18" marR="6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0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регламенты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Росздравнадзора по вопросам контроля качества оказания медицинской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436196"/>
              </p:ext>
            </p:extLst>
          </p:nvPr>
        </p:nvGraphicFramePr>
        <p:xfrm>
          <a:off x="179512" y="1126085"/>
          <a:ext cx="8568952" cy="5694748"/>
        </p:xfrm>
        <a:graphic>
          <a:graphicData uri="http://schemas.openxmlformats.org/drawingml/2006/table">
            <a:tbl>
              <a:tblPr/>
              <a:tblGrid>
                <a:gridCol w="6294724"/>
                <a:gridCol w="2274228"/>
              </a:tblGrid>
              <a:tr h="273163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Минздрава России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325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применения осуществляющими медицинскую деятельность организациями и индивидуальными предпринимателями порядков оказания медицинской помощи и стандартов медицинской помощи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 23.01.2015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12н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44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организации и осуществления ведомственного контроля и внутреннего контроля качества и безопасности медицинской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23.01.2015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488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соблюдения медицинскими работниками, руководителями медицинских организаций, фармацевтическими работниками и руководителями аптечных организаций ограничений, применяемых к указанным лицам при осуществлении профессиональной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23.01.2015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14н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07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соблюдения органами государственной власти и органами местного самоуправления, государственными внебюджетными фондами, а также осуществляющими медицинскую и фармацевтическую деятельность организациями и индивидуальными предпринимателями прав граждан в сфере охраны здоровья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26.01.2015 № 19н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907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соблюдения осуществляющими медицинскую деятельность организациями и индивидуальными предпринимателями порядков проведения медицинских экспертиз, медицинских осмотров и медицинских освидетельствований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26.01.2015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20н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488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Предоставлению государственной услуги по лицензированию медицинской деятельности 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здравоохранения, на территории инновационного центра «Сколково»)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26.01.2015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21н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651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лицензионного контроля медицинской деятельности 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здравоохранения, на территории инновационного центра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Сколково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07.07.2015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454н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0" marR="43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9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08720"/>
            <a:ext cx="81075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 анализ соотнесения работ (услуг), составляющих медицинскую деятельность, с действующими порядками оказания медицинской помощи.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подготовлены предложения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по: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группировке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исключению отдельных работ (услуг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разработки отсутствующих порядков оказания медицинской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внесению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изменений и дополнений в постановление Правительства Российской Федерации от 16.04.2012 №291 «О лицензировании медицинской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деятельности…;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внесению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изменений и дополнений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и выполнению работ (услуг) при оказании первичной медико-санитарной, специализированной (в том числе высокотехнологичной), скорой (в том числе скорой специализированной), паллиативной медицинской помощи…, утвержденные приказом Минздрава России от 11.03.2013 №121н.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58859" y="163333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Правоприменительная практика Росздравнадзора в 2014 и 2015 годах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9247"/>
              </p:ext>
            </p:extLst>
          </p:nvPr>
        </p:nvGraphicFramePr>
        <p:xfrm>
          <a:off x="316285" y="887370"/>
          <a:ext cx="8568952" cy="5988410"/>
        </p:xfrm>
        <a:graphic>
          <a:graphicData uri="http://schemas.openxmlformats.org/drawingml/2006/table">
            <a:tbl>
              <a:tblPr/>
              <a:tblGrid>
                <a:gridCol w="3985179"/>
                <a:gridCol w="1205803"/>
                <a:gridCol w="1205803"/>
                <a:gridCol w="1205803"/>
                <a:gridCol w="966364"/>
              </a:tblGrid>
              <a:tr h="220747">
                <a:tc rowSpan="2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КоАП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мес. 2015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штрафов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штрафов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44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6.30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невыполнение медицинской организацией обязанности об информировании граждан о возможности получения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1737 тысяч 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2236 тысяч 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0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Статья 6.32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требований законодательства в сфере охраны здоровья при проведении искусственного прерывания беременности, в том числе о получении информированного добровольного согласия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531 тысяч рублей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 тысяч рублей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17" marR="63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9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81075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части 2 статьи 64 Федерального закона от 21.11.2011 №323-ФЗ «Об основах охраны здоровья граждан в Российской Федерации» приказом Минздрава России от 07.07.2015 №422ан утверждены критерии оценки качества медицинской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Росздравнадзором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16.03.2015 издан приказ №1620 «Об аттестации экспертов, привлекаемых Федеральной службой по надзору в сфере здравоохранения (территориальным органом Федеральной службы по надзору в сфере здравоохранения) к проведению мероприятий по контролю…» и начата аттестация экспертов, которая позволит сформировать реестр экспертов по различным клиническим специальностям и государственным функциям, возложенным на службу, и привлекать их к проведению контрольно-надзорных мероприятий.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Работа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тесном взаимодействии с территориальными фондами ОМС с проведением аттестации экспертов, включенных фондами в территориальный реестр экспертов качества медицинской помощи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государственного контроля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297" y="980728"/>
            <a:ext cx="81075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Разработан проект федерального закона «О внесении изменений в отдельные законодательные акты Российской Федерации», предусматривающий внесение изменений в Федеральные законы от 21 ноября 2011 года № 323-ФЗ «Об основах охраны здоровья граждан в Российской Федерации» и от 26 декабря 2008 г.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в части установления особенностей осуществления государственного контроля качества и безопасности медицинской деятельности, исключив необходимость согласования внеплановых выездных проверок с органами прокуратуры. 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необходимостью установления единого подхода к организации и проведению внутреннего контроля качества и безопасности медицинской деятельности, независимо от ведомственной принадлежности и формы собственности, данным проектом предусмотрено, что указанный контроль осуществляется в порядке, устанавливаемом уполномоченным федеральным органом исполнительной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42476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государственного контроля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296" y="980728"/>
            <a:ext cx="83921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Разработан проект федерального закона «О внесении изменений в Кодекс Российской Федерации об административных правонарушениях», содержащий нормы, обеспечивающие эффективные меры воздействия для устранения имеющихся нарушений в сфере здравоохранения путем установления новых видов административной ответственности за нарушения в сфере здравоохранения, связанные с угрозами причинения вреда жизни и здоровью граждан, в том числе ответственность за нарушения: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объема и условий оказания медицинской помощи в соответствии с ПГГ и ТПГГ, включая несоблюдение сроков ожидания медицинской помощи;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назначения и выписывания лекарственных препаратов;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 оказания медицинской помощи в части несоблюдения установленных ими обязательных требований, влияющих на качество медицинской помощи;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граждан в сфере охраны здоровья.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Принятие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дополнений создаст отсутствующий в настоящее время правовой механизм принуждения юридических и должностных лиц к исполнению вышеперечисленных требований законодательства в сфере охраны здоровья.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стадия публичного обсуждения законопроекта завершена.</a:t>
            </a:r>
          </a:p>
        </p:txBody>
      </p:sp>
    </p:spTree>
    <p:extLst>
      <p:ext uri="{BB962C8B-B14F-4D97-AF65-F5344CB8AC3E}">
        <p14:creationId xmlns:p14="http://schemas.microsoft.com/office/powerpoint/2010/main" val="2686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государственного контроля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065" y="1412776"/>
            <a:ext cx="87164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Применение с 01.01.2018 риск-ориентированного подхода к планированию и проведению мероприятий по контролю и надзору с учетом классов (категорий) опасности будет способствовать совершенствованию контрольно-надзорной деятельности в том числе в сфере здравоохранения.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Разработаны и проходят публичное обсуждение проекты нормативных правовых актов, предусматривающих внесение изменений в постановление Правительства РФ от 16.04.2012 № 291 «О лицензировании медицинской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деятельности…, в части оптимизации требований к организации и выполнению указанных работ (услуг).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Совершенствуются формы статистической отчетности, представляемой медицинскими организациями.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Разрабатываются двадцать пять порядков и правил оказания медицинской помощи по отдельным профилям, проведения медицинских экспертиз, медицинских осмотров и освидетельствований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683568" y="44624"/>
            <a:ext cx="84604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87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и безопасности медицинской деятельности» </a:t>
            </a: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611560" y="611977"/>
            <a:ext cx="84562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21.11.2011 №323-ФЗ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основах охраны здоровья граждан в Российской Федерации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179512" y="1052736"/>
            <a:ext cx="90364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и безопасности медицинской деятельности осуществляется в следующих формах (трехуровневый контроль)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9078" y="2060848"/>
            <a:ext cx="2609752" cy="6505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8062" y="2058387"/>
            <a:ext cx="2421855" cy="6505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47456" y="2058386"/>
            <a:ext cx="2556171" cy="6505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619672" y="1719266"/>
            <a:ext cx="432048" cy="360040"/>
          </a:xfrm>
          <a:prstGeom prst="down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9078" y="4228426"/>
            <a:ext cx="2609752" cy="23909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88. Государственный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12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</a:t>
            </a:r>
          </a:p>
          <a:p>
            <a:pPr algn="ctr" eaLnBrk="1" hangingPunct="1">
              <a:defRPr/>
            </a:pPr>
            <a:r>
              <a:rPr lang="ru-RU" sz="1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12.11.2012 № 1152</a:t>
            </a:r>
            <a:br>
              <a:rPr lang="ru-RU" sz="1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государственном контроле качества и безопасности медицинской деятельности»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48061" y="4228426"/>
            <a:ext cx="2421855" cy="23909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89. Ведомственный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21.12.2012 № 1340н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проведения ведомственного контроля качества и безопасности медицинской деятельности»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56176" y="4228426"/>
            <a:ext cx="2687695" cy="23909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 Внутренний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 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</a:t>
            </a:r>
          </a:p>
          <a:p>
            <a:pPr algn="ctr">
              <a:defRPr/>
            </a:pP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существляется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медицинской организации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481735" y="1719266"/>
            <a:ext cx="432048" cy="360040"/>
          </a:xfrm>
          <a:prstGeom prst="down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7111080" y="1700808"/>
            <a:ext cx="432048" cy="360040"/>
          </a:xfrm>
          <a:prstGeom prst="down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0800000">
            <a:off x="1619672" y="2708920"/>
            <a:ext cx="432048" cy="360040"/>
          </a:xfrm>
          <a:prstGeom prst="down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4481735" y="2750565"/>
            <a:ext cx="432048" cy="360040"/>
          </a:xfrm>
          <a:prstGeom prst="down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0800000">
            <a:off x="7143985" y="2763400"/>
            <a:ext cx="432048" cy="360040"/>
          </a:xfrm>
          <a:prstGeom prst="down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9078" y="3123440"/>
            <a:ext cx="2609752" cy="9857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Роструд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ОИВ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47456" y="3154723"/>
            <a:ext cx="2796415" cy="95448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муниципальные и частные учреждения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48062" y="3103124"/>
            <a:ext cx="2421855" cy="1006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ФОИВ, ОИВ субъекта РФ в сфере здравоохранения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территориальных органов Росздравнадзора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025" y="1844824"/>
            <a:ext cx="84614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недостаточное привлечение к проверкам экспертов: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порядков оказания медицинской помощи - 15,8% проверок;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порядков проведения медицинских экспертиз, медицинских осмотров и медицинских освидетельствований - 3,9% проверок.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денежных средств, выделенных территориальным органам для оплаты услуг экспертов (по состоянию на 11.09.2015):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10 процентов - 44 территориальных органа (55%);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50 процентов - 15 территориальных органов (19%).</a:t>
            </a:r>
          </a:p>
        </p:txBody>
      </p:sp>
    </p:spTree>
    <p:extLst>
      <p:ext uri="{BB962C8B-B14F-4D97-AF65-F5344CB8AC3E}">
        <p14:creationId xmlns:p14="http://schemas.microsoft.com/office/powerpoint/2010/main" val="18116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территориальных органов Росздравнадзора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4614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кратчайший срок осуществить аттестацию экспертов по различным клиническим специальностям и государственным функциям, возложенным на Росздравнадзор, в том числе с участием ТФОМС;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Привлекать экспертов, к проведению контрольно-надзорных мероприятий, в том числе по экспертизе качества медицинской помощи с обязательным участием аккредитованных экспертов в контрольных мероприятиях при проверках случаев детской смертности, материнской смертности, наступления вследствие действия (бездействия) медицинских работников неблагоприятного исхода, в том числе в случаях отказов в оказании медицинской помощи, оказания медицинской помощи, получивших общественный резонанс.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Использовать экстерриториальный принцип привлечения экспертов в случаях возможного возникновения конфликтов интересов в целях обеспечения независимости экспертных выводов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территориальных органов Росздравнадзора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4614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подготовка сотрудников по вопросам своевременного и правильного оформления документов по административным нарушениям, принятие решений по которым относится к компетенции службы. 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решения: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памятки о процессуальном порядке рассмотрения дел об административных правонарушениях;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 семинаров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территориальных органов Росздравнадзора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025" y="1412776"/>
            <a:ext cx="83436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оперативность на поступающую информацию (в том числе жалобы) об отказах в оказании медицинской помощи, некачественное оказание медицинской помощи, особенно социально незащищенным группам граждан.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решения: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неотложных вопросов в течение 24 часов с задействованием «горячих линий» органов управления здравоохранением субъектов Российской Федерации, территориальных фондов обязательного медицинского страхования и страховых медицинских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val="25837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территориальных органов Росздравнадзора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0244"/>
            <a:ext cx="84614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информированности о состоянии и проблемных вопросах в организации оказания медицинской помощи жителям субъекта Российской Федерации.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решения: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взаимодействие с общественными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пациентскими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организациями, комитетами ветеранов войн, региональными отделениями Общероссийского Народного Фронта и др. заинтересованными организациями по обсуждению проблемных вопросов организации оказания медицинской помощи и её качества в субъектах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736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204864"/>
            <a:ext cx="8856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8652" y="4376717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SharonovAN@roszdravnadzor.ru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95736" y="5664150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А.Н. Шаронов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организации государственного контроля качества оказания медицинской помощи населению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7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11560" y="259309"/>
            <a:ext cx="832289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нарушения при проведении проверок по контролю за соблюдением прав граждан в сфере охраны здоровья </a:t>
            </a:r>
          </a:p>
          <a:p>
            <a:pPr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1-м полугодии 2014 и 2015 годов 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779553"/>
              </p:ext>
            </p:extLst>
          </p:nvPr>
        </p:nvGraphicFramePr>
        <p:xfrm>
          <a:off x="107504" y="1340768"/>
          <a:ext cx="882694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6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32289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 при выявлении нарушений прав граждан в сфере охраны здоровья в 1-м полугодии 2014 и 2015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632072"/>
              </p:ext>
            </p:extLst>
          </p:nvPr>
        </p:nvGraphicFramePr>
        <p:xfrm>
          <a:off x="251520" y="1844823"/>
          <a:ext cx="8640959" cy="3744416"/>
        </p:xfrm>
        <a:graphic>
          <a:graphicData uri="http://schemas.openxmlformats.org/drawingml/2006/table">
            <a:tbl>
              <a:tblPr/>
              <a:tblGrid>
                <a:gridCol w="4284173"/>
                <a:gridCol w="1379649"/>
                <a:gridCol w="1320954"/>
                <a:gridCol w="1656183"/>
              </a:tblGrid>
              <a:tr h="936104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Принятые меры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предписаний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+25,7%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Составлено протоколов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+1,7 раза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indent="90170"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направлена в: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прокуратуры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+31,2%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правоохранительные органы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+2,1 раза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ОИВ субъекта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+2,3 раза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1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32289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проведенных Росздравнадзором проверках в организациях различной формы собственности 2014-2015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171273"/>
              </p:ext>
            </p:extLst>
          </p:nvPr>
        </p:nvGraphicFramePr>
        <p:xfrm>
          <a:off x="179512" y="1412776"/>
          <a:ext cx="8523163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1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32289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порядков оказания медицинской помощи в 2015 году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196752"/>
            <a:ext cx="8311394" cy="1800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других нарушения выявлялись в субъектах: Республики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Алтай, Башкортостан, Бурятия, Калмыкия и Хакасия,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Алтайский и  Забайкальский края,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Амурская, Астраханская, Белгородская, Иркутская, Курганская, Курская, Ульяновская области, город Санкт-Петербург и др.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409617"/>
              </p:ext>
            </p:extLst>
          </p:nvPr>
        </p:nvGraphicFramePr>
        <p:xfrm>
          <a:off x="556736" y="3067621"/>
          <a:ext cx="8239386" cy="3536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79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медицинскими организациями порядков оказания медицинской помощи в 2014 -2015 годах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146873"/>
              </p:ext>
            </p:extLst>
          </p:nvPr>
        </p:nvGraphicFramePr>
        <p:xfrm>
          <a:off x="221752" y="1126083"/>
          <a:ext cx="8451155" cy="559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6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частые нарушения порядков оказания медицинской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(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профилям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576045"/>
              </p:ext>
            </p:extLst>
          </p:nvPr>
        </p:nvGraphicFramePr>
        <p:xfrm>
          <a:off x="179512" y="1484784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3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2958" y="260648"/>
            <a:ext cx="8251530" cy="865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lIns="95782" tIns="47891" rIns="95782" bIns="47891" anchor="ctr"/>
          <a:lstStyle>
            <a:defPPr>
              <a:defRPr lang="ru-RU"/>
            </a:defPPr>
            <a:lvl1pPr marL="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2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644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465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286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107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929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750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0572" algn="l" defTabSz="957644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defRPr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медицинских организациях</a:t>
            </a:r>
          </a:p>
          <a:p>
            <a:pPr lvl="0" algn="ctr" defTabSz="914400"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полугодии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- 2015 годов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031204"/>
              </p:ext>
            </p:extLst>
          </p:nvPr>
        </p:nvGraphicFramePr>
        <p:xfrm>
          <a:off x="323528" y="1196752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88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10071</TotalTime>
  <Words>2049</Words>
  <Application>Microsoft Office PowerPoint</Application>
  <PresentationFormat>Экран (4:3)</PresentationFormat>
  <Paragraphs>315</Paragraphs>
  <Slides>25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Symbol</vt:lpstr>
      <vt:lpstr>Times New Roman</vt:lpstr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Шаронов Анатолий Николаевич</cp:lastModifiedBy>
  <cp:revision>888</cp:revision>
  <cp:lastPrinted>2015-05-27T18:37:59Z</cp:lastPrinted>
  <dcterms:created xsi:type="dcterms:W3CDTF">2012-08-31T09:55:51Z</dcterms:created>
  <dcterms:modified xsi:type="dcterms:W3CDTF">2015-09-29T06:16:29Z</dcterms:modified>
</cp:coreProperties>
</file>